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  <p:sldMasterId id="2147483648" r:id="rId3"/>
  </p:sldMasterIdLst>
  <p:notesMasterIdLst>
    <p:notesMasterId r:id="rId8"/>
  </p:notesMasterIdLst>
  <p:sldIdLst>
    <p:sldId id="256" r:id="rId4"/>
    <p:sldId id="257" r:id="rId5"/>
    <p:sldId id="259" r:id="rId6"/>
    <p:sldId id="261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18F29-3D0D-4C76-A734-2E43E57A8E30}" v="4" dt="2025-02-09T11:16:19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17" d="100"/>
          <a:sy n="117" d="100"/>
        </p:scale>
        <p:origin x="17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íková Šárka" userId="7fbde514-73b0-4efb-b6d2-df067f4762d4" providerId="ADAL" clId="{E6718F29-3D0D-4C76-A734-2E43E57A8E30}"/>
    <pc:docChg chg="undo custSel modSld">
      <pc:chgData name="Vojíková Šárka" userId="7fbde514-73b0-4efb-b6d2-df067f4762d4" providerId="ADAL" clId="{E6718F29-3D0D-4C76-A734-2E43E57A8E30}" dt="2025-02-09T11:20:57.595" v="107" actId="20577"/>
      <pc:docMkLst>
        <pc:docMk/>
      </pc:docMkLst>
      <pc:sldChg chg="addSp delSp modSp mod">
        <pc:chgData name="Vojíková Šárka" userId="7fbde514-73b0-4efb-b6d2-df067f4762d4" providerId="ADAL" clId="{E6718F29-3D0D-4C76-A734-2E43E57A8E30}" dt="2025-02-09T11:14:22.020" v="13" actId="20577"/>
        <pc:sldMkLst>
          <pc:docMk/>
          <pc:sldMk cId="1390568402" sldId="256"/>
        </pc:sldMkLst>
        <pc:spChg chg="mod">
          <ac:chgData name="Vojíková Šárka" userId="7fbde514-73b0-4efb-b6d2-df067f4762d4" providerId="ADAL" clId="{E6718F29-3D0D-4C76-A734-2E43E57A8E30}" dt="2025-02-09T11:13:45.046" v="9" actId="20577"/>
          <ac:spMkLst>
            <pc:docMk/>
            <pc:sldMk cId="1390568402" sldId="256"/>
            <ac:spMk id="4" creationId="{00000000-0000-0000-0000-000000000000}"/>
          </ac:spMkLst>
        </pc:spChg>
        <pc:spChg chg="mod">
          <ac:chgData name="Vojíková Šárka" userId="7fbde514-73b0-4efb-b6d2-df067f4762d4" providerId="ADAL" clId="{E6718F29-3D0D-4C76-A734-2E43E57A8E30}" dt="2025-02-09T11:14:22.020" v="13" actId="20577"/>
          <ac:spMkLst>
            <pc:docMk/>
            <pc:sldMk cId="1390568402" sldId="256"/>
            <ac:spMk id="6" creationId="{00000000-0000-0000-0000-000000000000}"/>
          </ac:spMkLst>
        </pc:spChg>
        <pc:picChg chg="add mod">
          <ac:chgData name="Vojíková Šárka" userId="7fbde514-73b0-4efb-b6d2-df067f4762d4" providerId="ADAL" clId="{E6718F29-3D0D-4C76-A734-2E43E57A8E30}" dt="2025-02-09T11:14:12.771" v="12" actId="1076"/>
          <ac:picMkLst>
            <pc:docMk/>
            <pc:sldMk cId="1390568402" sldId="256"/>
            <ac:picMk id="2" creationId="{56907489-4003-2243-36C0-3B3CE3A4ADEE}"/>
          </ac:picMkLst>
        </pc:picChg>
        <pc:picChg chg="del">
          <ac:chgData name="Vojíková Šárka" userId="7fbde514-73b0-4efb-b6d2-df067f4762d4" providerId="ADAL" clId="{E6718F29-3D0D-4C76-A734-2E43E57A8E30}" dt="2025-02-09T11:13:50.663" v="10" actId="478"/>
          <ac:picMkLst>
            <pc:docMk/>
            <pc:sldMk cId="1390568402" sldId="256"/>
            <ac:picMk id="1026" creationId="{00000000-0000-0000-0000-000000000000}"/>
          </ac:picMkLst>
        </pc:picChg>
      </pc:sldChg>
      <pc:sldChg chg="modSp mod">
        <pc:chgData name="Vojíková Šárka" userId="7fbde514-73b0-4efb-b6d2-df067f4762d4" providerId="ADAL" clId="{E6718F29-3D0D-4C76-A734-2E43E57A8E30}" dt="2025-02-09T11:15:18.112" v="44" actId="20577"/>
        <pc:sldMkLst>
          <pc:docMk/>
          <pc:sldMk cId="4087040189" sldId="257"/>
        </pc:sldMkLst>
        <pc:spChg chg="mod">
          <ac:chgData name="Vojíková Šárka" userId="7fbde514-73b0-4efb-b6d2-df067f4762d4" providerId="ADAL" clId="{E6718F29-3D0D-4C76-A734-2E43E57A8E30}" dt="2025-02-09T11:15:18.112" v="44" actId="20577"/>
          <ac:spMkLst>
            <pc:docMk/>
            <pc:sldMk cId="4087040189" sldId="257"/>
            <ac:spMk id="2" creationId="{00000000-0000-0000-0000-000000000000}"/>
          </ac:spMkLst>
        </pc:spChg>
        <pc:spChg chg="mod">
          <ac:chgData name="Vojíková Šárka" userId="7fbde514-73b0-4efb-b6d2-df067f4762d4" providerId="ADAL" clId="{E6718F29-3D0D-4C76-A734-2E43E57A8E30}" dt="2025-02-09T11:15:07.863" v="34" actId="20577"/>
          <ac:spMkLst>
            <pc:docMk/>
            <pc:sldMk cId="4087040189" sldId="257"/>
            <ac:spMk id="6" creationId="{00000000-0000-0000-0000-000000000000}"/>
          </ac:spMkLst>
        </pc:spChg>
      </pc:sldChg>
      <pc:sldChg chg="modSp mod">
        <pc:chgData name="Vojíková Šárka" userId="7fbde514-73b0-4efb-b6d2-df067f4762d4" providerId="ADAL" clId="{E6718F29-3D0D-4C76-A734-2E43E57A8E30}" dt="2025-02-09T11:20:57.595" v="107" actId="20577"/>
        <pc:sldMkLst>
          <pc:docMk/>
          <pc:sldMk cId="918831154" sldId="259"/>
        </pc:sldMkLst>
        <pc:spChg chg="mod">
          <ac:chgData name="Vojíková Šárka" userId="7fbde514-73b0-4efb-b6d2-df067f4762d4" providerId="ADAL" clId="{E6718F29-3D0D-4C76-A734-2E43E57A8E30}" dt="2025-02-09T11:15:40.640" v="54" actId="20577"/>
          <ac:spMkLst>
            <pc:docMk/>
            <pc:sldMk cId="918831154" sldId="259"/>
            <ac:spMk id="2" creationId="{00000000-0000-0000-0000-000000000000}"/>
          </ac:spMkLst>
        </pc:spChg>
        <pc:spChg chg="mod">
          <ac:chgData name="Vojíková Šárka" userId="7fbde514-73b0-4efb-b6d2-df067f4762d4" providerId="ADAL" clId="{E6718F29-3D0D-4C76-A734-2E43E57A8E30}" dt="2025-02-09T11:20:57.595" v="107" actId="20577"/>
          <ac:spMkLst>
            <pc:docMk/>
            <pc:sldMk cId="918831154" sldId="259"/>
            <ac:spMk id="8" creationId="{00000000-0000-0000-0000-000000000000}"/>
          </ac:spMkLst>
        </pc:spChg>
      </pc:sldChg>
      <pc:sldChg chg="modSp mod">
        <pc:chgData name="Vojíková Šárka" userId="7fbde514-73b0-4efb-b6d2-df067f4762d4" providerId="ADAL" clId="{E6718F29-3D0D-4C76-A734-2E43E57A8E30}" dt="2025-02-09T11:16:36.383" v="73" actId="20577"/>
        <pc:sldMkLst>
          <pc:docMk/>
          <pc:sldMk cId="2789825621" sldId="261"/>
        </pc:sldMkLst>
        <pc:spChg chg="mod">
          <ac:chgData name="Vojíková Šárka" userId="7fbde514-73b0-4efb-b6d2-df067f4762d4" providerId="ADAL" clId="{E6718F29-3D0D-4C76-A734-2E43E57A8E30}" dt="2025-02-09T11:16:36.383" v="73" actId="20577"/>
          <ac:spMkLst>
            <pc:docMk/>
            <pc:sldMk cId="2789825621" sldId="261"/>
            <ac:spMk id="4" creationId="{00000000-0000-0000-0000-000000000000}"/>
          </ac:spMkLst>
        </pc:spChg>
        <pc:spChg chg="mod">
          <ac:chgData name="Vojíková Šárka" userId="7fbde514-73b0-4efb-b6d2-df067f4762d4" providerId="ADAL" clId="{E6718F29-3D0D-4C76-A734-2E43E57A8E30}" dt="2025-02-09T11:16:22.213" v="63" actId="108"/>
          <ac:spMkLst>
            <pc:docMk/>
            <pc:sldMk cId="2789825621" sldId="261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43111-C346-4BF0-BD56-E2618CD70B11}" type="datetimeFigureOut">
              <a:rPr lang="cs-CZ" smtClean="0"/>
              <a:pPr/>
              <a:t>09.02.2025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F6A4-0508-4FFE-9959-B429FC111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97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F6A4-0508-4FFE-9959-B429FC111A9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4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2530A3A1-DDF1-467A-A191-8C8B8FB0CFD9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1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40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84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3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1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1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712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68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619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29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SOS ENERGIE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cs-CZ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213A2CD-1002-4C57-9680-6B7F571BCD3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175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55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56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72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97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662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49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3A2CD-1002-4C57-9680-6B7F571BCD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9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/>
              <a:t>SOS ENERGIE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73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27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43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03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75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18.8.2014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354-AFC6-4D52-B5A6-9C4511D8D4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2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/>
              <a:t>18.8.2014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 dirty="0"/>
              <a:t>SOS ENERGIE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4729"/>
            <a:ext cx="96544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1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7354-AFC6-4D52-B5A6-9C4511D8D4E7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2942"/>
            <a:ext cx="96544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7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18.8.2014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SOS ENERGIE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A3A1-DDF1-467A-A191-8C8B8FB0CF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8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4.png"/><Relationship Id="rId21" Type="http://schemas.openxmlformats.org/officeDocument/2006/relationships/image" Target="../media/image21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senergie.eu/kontakty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rka.vojikova@net4gas.cz" TargetMode="External"/><Relationship Id="rId7" Type="http://schemas.openxmlformats.org/officeDocument/2006/relationships/image" Target="../media/image24.jpeg"/><Relationship Id="rId2" Type="http://schemas.openxmlformats.org/officeDocument/2006/relationships/hyperlink" Target="mailto:sarka.vojikova@innogy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123rf.com/photo_14531739_emoticon-with-computer.html" TargetMode="External"/><Relationship Id="rId5" Type="http://schemas.openxmlformats.org/officeDocument/2006/relationships/hyperlink" Target="mailto:sarka.vojikova@sosenergie.eu" TargetMode="External"/><Relationship Id="rId4" Type="http://schemas.openxmlformats.org/officeDocument/2006/relationships/hyperlink" Target="mailto:sarka.vojikova.extern@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</p:spPr>
        <p:txBody>
          <a:bodyPr/>
          <a:lstStyle/>
          <a:p>
            <a:r>
              <a:rPr lang="cs-CZ" dirty="0"/>
              <a:t>01.01.2025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SOS ENERGIE</a:t>
            </a:r>
          </a:p>
        </p:txBody>
      </p:sp>
      <p:sp>
        <p:nvSpPr>
          <p:cNvPr id="6" name="Nadpis 1"/>
          <p:cNvSpPr txBox="1"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>
                <a:solidFill>
                  <a:srgbClr val="0070C0"/>
                </a:solidFill>
              </a:rPr>
              <a:t>SOS ENERGIE</a:t>
            </a:r>
            <a:br>
              <a:rPr lang="cs-CZ" dirty="0"/>
            </a:br>
            <a:r>
              <a:rPr lang="cs-CZ" sz="2000" b="1" dirty="0" err="1"/>
              <a:t>energie</a:t>
            </a:r>
            <a:r>
              <a:rPr lang="cs-CZ" sz="2000" b="1" dirty="0"/>
              <a:t>,  která pomáhá zaměstnancům</a:t>
            </a:r>
            <a:br>
              <a:rPr lang="cs-CZ" sz="2000" b="1" dirty="0"/>
            </a:br>
            <a:r>
              <a:rPr lang="cs-CZ" sz="2000" b="1" dirty="0"/>
              <a:t> </a:t>
            </a:r>
            <a:r>
              <a:rPr lang="cs-CZ" sz="1700" b="1" dirty="0"/>
              <a:t>energie , která pomáhá bývalým zaměstnancům</a:t>
            </a:r>
            <a:endParaRPr lang="cs-CZ" sz="17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6907489-4003-2243-36C0-3B3CE3A4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82925"/>
            <a:ext cx="6840220" cy="25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6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01.01.2025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SOS ENERGIE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A2CD-1002-4C57-9680-6B7F571BCD3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67304" y="1373766"/>
            <a:ext cx="8119496" cy="18392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261938">
              <a:lnSpc>
                <a:spcPct val="150000"/>
              </a:lnSpc>
            </a:pPr>
            <a:r>
              <a:rPr lang="cs-CZ" sz="6000" dirty="0">
                <a:solidFill>
                  <a:srgbClr val="006699"/>
                </a:solidFill>
                <a:cs typeface="Arial" charset="0"/>
              </a:rPr>
              <a:t>SOS ENERGIE jako jedna právnická osoba sdružuje 22 odborových základen (OZO SOS ENERGIE) kopírujících zpravidla jednotlivé společnosti či jejich provozy: </a:t>
            </a:r>
          </a:p>
          <a:p>
            <a:pPr algn="just" defTabSz="261938">
              <a:lnSpc>
                <a:spcPct val="150000"/>
              </a:lnSpc>
            </a:pPr>
            <a:r>
              <a:rPr lang="cs-CZ" sz="7600" b="1" dirty="0" err="1">
                <a:solidFill>
                  <a:srgbClr val="006699"/>
                </a:solidFill>
                <a:cs typeface="Arial" charset="0"/>
              </a:rPr>
              <a:t>GasNet,s.r.o</a:t>
            </a:r>
            <a:r>
              <a:rPr lang="cs-CZ" sz="7600" b="1" dirty="0">
                <a:solidFill>
                  <a:srgbClr val="006699"/>
                </a:solidFill>
                <a:cs typeface="Arial" charset="0"/>
              </a:rPr>
              <a:t>., </a:t>
            </a:r>
            <a:r>
              <a:rPr lang="cs-CZ" sz="7600" b="1" dirty="0" err="1">
                <a:solidFill>
                  <a:srgbClr val="006699"/>
                </a:solidFill>
                <a:cs typeface="Arial" charset="0"/>
              </a:rPr>
              <a:t>GasNet</a:t>
            </a:r>
            <a:r>
              <a:rPr lang="cs-CZ" sz="7600" b="1" dirty="0">
                <a:solidFill>
                  <a:srgbClr val="006699"/>
                </a:solidFill>
                <a:cs typeface="Arial" charset="0"/>
              </a:rPr>
              <a:t> Služby, s.r.o.; innogy Česká republika a.s.; innogy Energie, s.r.o., innogy Energo, s.r.o.; innogy Zákaznické služby s.r.o., NET4GAS s.r.o.; </a:t>
            </a:r>
          </a:p>
          <a:p>
            <a:pPr algn="just" defTabSz="261938">
              <a:lnSpc>
                <a:spcPct val="150000"/>
              </a:lnSpc>
            </a:pPr>
            <a:r>
              <a:rPr lang="cs-CZ" sz="7600" b="1" dirty="0" err="1">
                <a:solidFill>
                  <a:srgbClr val="006699"/>
                </a:solidFill>
                <a:cs typeface="Arial" charset="0"/>
              </a:rPr>
              <a:t>Gas</a:t>
            </a:r>
            <a:r>
              <a:rPr lang="cs-CZ" sz="7600" b="1" dirty="0">
                <a:solidFill>
                  <a:srgbClr val="006699"/>
                </a:solidFill>
                <a:cs typeface="Arial" charset="0"/>
              </a:rPr>
              <a:t> </a:t>
            </a:r>
            <a:r>
              <a:rPr lang="cs-CZ" sz="7600" b="1" dirty="0" err="1">
                <a:solidFill>
                  <a:srgbClr val="006699"/>
                </a:solidFill>
                <a:cs typeface="Arial" charset="0"/>
              </a:rPr>
              <a:t>Storage</a:t>
            </a:r>
            <a:r>
              <a:rPr lang="cs-CZ" sz="7600" b="1" dirty="0">
                <a:solidFill>
                  <a:srgbClr val="006699"/>
                </a:solidFill>
                <a:cs typeface="Arial" charset="0"/>
              </a:rPr>
              <a:t> CZ, a.s., RWE Supply &amp; </a:t>
            </a:r>
            <a:r>
              <a:rPr lang="cs-CZ" sz="7600" b="1" dirty="0" err="1">
                <a:solidFill>
                  <a:srgbClr val="006699"/>
                </a:solidFill>
                <a:cs typeface="Arial" charset="0"/>
              </a:rPr>
              <a:t>Trading</a:t>
            </a:r>
            <a:r>
              <a:rPr lang="cs-CZ" sz="7600" b="1" dirty="0">
                <a:solidFill>
                  <a:srgbClr val="006699"/>
                </a:solidFill>
                <a:cs typeface="Arial" charset="0"/>
              </a:rPr>
              <a:t> </a:t>
            </a:r>
            <a:r>
              <a:rPr lang="cs-CZ" sz="7600" b="1" dirty="0" err="1">
                <a:solidFill>
                  <a:srgbClr val="006699"/>
                </a:solidFill>
                <a:cs typeface="Arial" charset="0"/>
              </a:rPr>
              <a:t>Services</a:t>
            </a:r>
            <a:r>
              <a:rPr lang="cs-CZ" sz="7600" b="1" dirty="0">
                <a:solidFill>
                  <a:srgbClr val="006699"/>
                </a:solidFill>
                <a:cs typeface="Arial" charset="0"/>
              </a:rPr>
              <a:t> CZ, s.r.o.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43496" y="404664"/>
            <a:ext cx="7124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cs-CZ" u="sng" dirty="0">
                <a:solidFill>
                  <a:srgbClr val="006699"/>
                </a:solidFill>
                <a:latin typeface="Arial Black" pitchFamily="34" charset="0"/>
              </a:rPr>
              <a:t>Svaz Odborových Sdružení ENERGIE – SOS ENERGIE</a:t>
            </a:r>
          </a:p>
          <a:p>
            <a:pPr marL="457200" indent="-457200"/>
            <a:r>
              <a:rPr lang="cs-CZ" sz="2000" dirty="0">
                <a:solidFill>
                  <a:srgbClr val="FFC000"/>
                </a:solidFill>
                <a:latin typeface="Arial Black" pitchFamily="34" charset="0"/>
              </a:rPr>
              <a:t>- zástupci zaměstnanců      </a:t>
            </a:r>
            <a:r>
              <a:rPr lang="cs-CZ" dirty="0">
                <a:solidFill>
                  <a:schemeClr val="bg1"/>
                </a:solidFill>
                <a:latin typeface="Arial Black" pitchFamily="34" charset="0"/>
              </a:rPr>
              <a:t>společností RWE CZ a N4G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4260" y="3488881"/>
            <a:ext cx="8152540" cy="264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40000"/>
              </a:lnSpc>
              <a:buFont typeface="Arial" charset="0"/>
              <a:buNone/>
            </a:pPr>
            <a:r>
              <a:rPr lang="cs-CZ" sz="1050" b="1" dirty="0">
                <a:solidFill>
                  <a:srgbClr val="006699"/>
                </a:solidFill>
                <a:cs typeface="Arial" charset="0"/>
              </a:rPr>
              <a:t>SOS ENERGIE zastupuje zaměstnance v rámci :</a:t>
            </a:r>
          </a:p>
          <a:p>
            <a:pPr marL="609600" indent="-609600">
              <a:lnSpc>
                <a:spcPct val="140000"/>
              </a:lnSpc>
              <a:buClr>
                <a:srgbClr val="003399"/>
              </a:buClr>
              <a:buFontTx/>
              <a:buBlip>
                <a:blip r:embed="rId2"/>
              </a:buBlip>
            </a:pPr>
            <a:r>
              <a:rPr lang="cs-CZ" sz="1050" dirty="0">
                <a:solidFill>
                  <a:srgbClr val="006699"/>
                </a:solidFill>
                <a:cs typeface="Arial" charset="0"/>
              </a:rPr>
              <a:t>kolektivního vyjednávání </a:t>
            </a:r>
          </a:p>
          <a:p>
            <a:pPr marL="609600" indent="-609600">
              <a:lnSpc>
                <a:spcPct val="140000"/>
              </a:lnSpc>
              <a:buClr>
                <a:srgbClr val="003399"/>
              </a:buClr>
              <a:buFontTx/>
              <a:buBlip>
                <a:blip r:embed="rId2"/>
              </a:buBlip>
            </a:pPr>
            <a:r>
              <a:rPr lang="cs-CZ" sz="1050" dirty="0">
                <a:solidFill>
                  <a:srgbClr val="006699"/>
                </a:solidFill>
                <a:cs typeface="Arial" charset="0"/>
              </a:rPr>
              <a:t>národní i evropský sociální dialog</a:t>
            </a:r>
          </a:p>
          <a:p>
            <a:pPr marL="609600" indent="-609600">
              <a:lnSpc>
                <a:spcPct val="150000"/>
              </a:lnSpc>
              <a:buClr>
                <a:srgbClr val="003399"/>
              </a:buClr>
              <a:buFontTx/>
              <a:buBlip>
                <a:blip r:embed="rId2"/>
              </a:buBlip>
            </a:pPr>
            <a:r>
              <a:rPr lang="cs-CZ" sz="1050" dirty="0">
                <a:solidFill>
                  <a:srgbClr val="006699"/>
                </a:solidFill>
                <a:cs typeface="Arial" charset="0"/>
              </a:rPr>
              <a:t>informování  </a:t>
            </a:r>
          </a:p>
          <a:p>
            <a:pPr marL="609600" indent="-609600">
              <a:lnSpc>
                <a:spcPct val="150000"/>
              </a:lnSpc>
              <a:buClr>
                <a:srgbClr val="003399"/>
              </a:buClr>
              <a:buFontTx/>
              <a:buBlip>
                <a:blip r:embed="rId2"/>
              </a:buBlip>
            </a:pPr>
            <a:r>
              <a:rPr lang="cs-CZ" sz="1050" dirty="0">
                <a:solidFill>
                  <a:srgbClr val="006699"/>
                </a:solidFill>
                <a:cs typeface="Arial" charset="0"/>
              </a:rPr>
              <a:t>projednání  </a:t>
            </a:r>
          </a:p>
          <a:p>
            <a:pPr marL="609600" indent="-609600">
              <a:lnSpc>
                <a:spcPct val="150000"/>
              </a:lnSpc>
              <a:buClr>
                <a:srgbClr val="003399"/>
              </a:buClr>
              <a:buFontTx/>
              <a:buBlip>
                <a:blip r:embed="rId2"/>
              </a:buBlip>
            </a:pPr>
            <a:r>
              <a:rPr lang="cs-CZ" sz="1050" dirty="0">
                <a:solidFill>
                  <a:srgbClr val="006699"/>
                </a:solidFill>
                <a:cs typeface="Arial" charset="0"/>
              </a:rPr>
              <a:t>spolurozhodování</a:t>
            </a:r>
          </a:p>
          <a:p>
            <a:pPr marL="609600" indent="-609600">
              <a:lnSpc>
                <a:spcPct val="150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cs-CZ" sz="1050" b="1" dirty="0">
                <a:solidFill>
                  <a:srgbClr val="006699"/>
                </a:solidFill>
                <a:cs typeface="Arial" charset="0"/>
              </a:rPr>
              <a:t>SOS ENERGIE obhajuje práva, zájmy a potřeby zaměstnanců společností skupiny </a:t>
            </a:r>
            <a:r>
              <a:rPr lang="cs-CZ" sz="1050" b="1" dirty="0" err="1">
                <a:solidFill>
                  <a:srgbClr val="006699"/>
                </a:solidFill>
                <a:cs typeface="Arial" charset="0"/>
              </a:rPr>
              <a:t>GasNet</a:t>
            </a:r>
            <a:r>
              <a:rPr lang="cs-CZ" sz="1050" b="1" dirty="0">
                <a:solidFill>
                  <a:srgbClr val="006699"/>
                </a:solidFill>
                <a:cs typeface="Arial" charset="0"/>
              </a:rPr>
              <a:t>, innogy,  NET4GAS a RWE zejm. v oblastech :</a:t>
            </a:r>
            <a:endParaRPr lang="cs-CZ" sz="1050" dirty="0">
              <a:solidFill>
                <a:srgbClr val="006699"/>
              </a:solidFill>
              <a:cs typeface="Arial" charset="0"/>
            </a:endParaRPr>
          </a:p>
          <a:p>
            <a:pPr marL="609600" indent="-609600" algn="just">
              <a:lnSpc>
                <a:spcPct val="140000"/>
              </a:lnSpc>
              <a:buClr>
                <a:srgbClr val="003399"/>
              </a:buClr>
              <a:buFontTx/>
              <a:buBlip>
                <a:blip r:embed="rId2"/>
              </a:buBlip>
            </a:pPr>
            <a:r>
              <a:rPr lang="cs-CZ" sz="1050" dirty="0">
                <a:solidFill>
                  <a:srgbClr val="006699"/>
                </a:solidFill>
                <a:cs typeface="Arial" charset="0"/>
              </a:rPr>
              <a:t>pracovněprávní – dodržování zákonných ustanovení a vnitřních předpisů v zájmu zaměstnanců</a:t>
            </a:r>
          </a:p>
          <a:p>
            <a:pPr marL="609600" indent="-609600" algn="just">
              <a:lnSpc>
                <a:spcPct val="140000"/>
              </a:lnSpc>
              <a:buClr>
                <a:srgbClr val="003399"/>
              </a:buClr>
              <a:buFontTx/>
              <a:buBlip>
                <a:blip r:embed="rId2"/>
              </a:buBlip>
            </a:pPr>
            <a:r>
              <a:rPr lang="cs-CZ" sz="1050" dirty="0">
                <a:solidFill>
                  <a:srgbClr val="006699"/>
                </a:solidFill>
                <a:cs typeface="Arial" charset="0"/>
              </a:rPr>
              <a:t>mzdové – odpovídající a spravedlivé odměňování</a:t>
            </a:r>
          </a:p>
          <a:p>
            <a:pPr marL="609600" indent="-609600" algn="just">
              <a:lnSpc>
                <a:spcPct val="140000"/>
              </a:lnSpc>
              <a:buClr>
                <a:srgbClr val="003399"/>
              </a:buClr>
              <a:buFontTx/>
              <a:buBlip>
                <a:blip r:embed="rId2"/>
              </a:buBlip>
            </a:pPr>
            <a:r>
              <a:rPr lang="cs-CZ" sz="1050" dirty="0">
                <a:solidFill>
                  <a:srgbClr val="006699"/>
                </a:solidFill>
                <a:cs typeface="Arial" charset="0"/>
              </a:rPr>
              <a:t>BOZP- bezpečnost práce vč. zdravotní péče  </a:t>
            </a:r>
          </a:p>
          <a:p>
            <a:pPr marL="609600" indent="-609600" algn="just">
              <a:lnSpc>
                <a:spcPct val="140000"/>
              </a:lnSpc>
              <a:buClr>
                <a:srgbClr val="003399"/>
              </a:buClr>
              <a:buFontTx/>
              <a:buBlip>
                <a:blip r:embed="rId2"/>
              </a:buBlip>
            </a:pPr>
            <a:r>
              <a:rPr lang="cs-CZ" sz="1050" dirty="0">
                <a:solidFill>
                  <a:srgbClr val="006699"/>
                </a:solidFill>
                <a:cs typeface="Arial" charset="0"/>
              </a:rPr>
              <a:t>sociální – systém benefitů a podíl na organizaci zaměstnaneckých akcí jako např. Zimní a Letní sportovní hry</a:t>
            </a:r>
          </a:p>
        </p:txBody>
      </p:sp>
    </p:spTree>
    <p:extLst>
      <p:ext uri="{BB962C8B-B14F-4D97-AF65-F5344CB8AC3E}">
        <p14:creationId xmlns:p14="http://schemas.microsoft.com/office/powerpoint/2010/main" val="408704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476D68D1-FBDD-1C18-AF7A-17D7E843B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32" y="3291109"/>
            <a:ext cx="968490" cy="1205232"/>
          </a:xfrm>
          <a:prstGeom prst="rect">
            <a:avLst/>
          </a:prstGeom>
        </p:spPr>
      </p:pic>
      <p:pic>
        <p:nvPicPr>
          <p:cNvPr id="13" name="obrázek 6" descr="foto - Břečka Zdeněk - JE souhlas s publikac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4505" y="1703993"/>
            <a:ext cx="914698" cy="1227068"/>
          </a:xfrm>
          <a:prstGeom prst="rect">
            <a:avLst/>
          </a:prstGeom>
          <a:noFill/>
        </p:spPr>
      </p:pic>
      <p:pic>
        <p:nvPicPr>
          <p:cNvPr id="33" name="Obrázek 32" descr="C:\Users\Lenka Bartakova\Downloads\Daniel Mare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03" y="3284404"/>
            <a:ext cx="9107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01.01.2025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248400" y="6395881"/>
            <a:ext cx="2895600" cy="365125"/>
          </a:xfrm>
        </p:spPr>
        <p:txBody>
          <a:bodyPr/>
          <a:lstStyle/>
          <a:p>
            <a:r>
              <a:rPr lang="cs-CZ" dirty="0"/>
              <a:t>SOS ENERGIE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A2CD-1002-4C57-9680-6B7F571BCD3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67544" y="332656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cs-CZ" sz="2000" b="1" dirty="0">
                <a:solidFill>
                  <a:srgbClr val="006699"/>
                </a:solidFill>
                <a:latin typeface="Arial Black" pitchFamily="34" charset="0"/>
              </a:rPr>
              <a:t>           </a:t>
            </a:r>
            <a:r>
              <a:rPr lang="cs-CZ" sz="2000" b="1" u="sng" dirty="0">
                <a:solidFill>
                  <a:srgbClr val="006699"/>
                </a:solidFill>
                <a:latin typeface="Arial Black" pitchFamily="34" charset="0"/>
              </a:rPr>
              <a:t>Zastupování zaměstnanců</a:t>
            </a:r>
          </a:p>
          <a:p>
            <a:pPr marL="457200" indent="-457200" eaLnBrk="0" hangingPunct="0"/>
            <a:r>
              <a:rPr lang="cs-CZ" dirty="0">
                <a:solidFill>
                  <a:srgbClr val="FFC000"/>
                </a:solidFill>
                <a:latin typeface="Arial Black" pitchFamily="34" charset="0"/>
              </a:rPr>
              <a:t>            - Koordinační rada předsedů SOS ENERGIE</a:t>
            </a:r>
          </a:p>
          <a:p>
            <a:pPr marL="457200" indent="-457200" eaLnBrk="0" hangingPunct="0"/>
            <a:r>
              <a:rPr lang="cs-CZ" dirty="0">
                <a:solidFill>
                  <a:srgbClr val="FFC000"/>
                </a:solidFill>
                <a:latin typeface="Arial Black" pitchFamily="34" charset="0"/>
              </a:rPr>
              <a:t>            </a:t>
            </a:r>
            <a:r>
              <a:rPr lang="cs-CZ" sz="1000" dirty="0">
                <a:solidFill>
                  <a:srgbClr val="FFC000"/>
                </a:solidFill>
                <a:latin typeface="Arial Black" pitchFamily="34" charset="0"/>
              </a:rPr>
              <a:t>předsedkyně  Šárka Vojíková viz </a:t>
            </a:r>
            <a:r>
              <a:rPr lang="cs-CZ" sz="12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Kontakty | Svaz Odborových Sdružení ENERGIE (SOS </a:t>
            </a:r>
            <a:r>
              <a:rPr lang="cs-CZ" sz="120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E)</a:t>
            </a:r>
            <a:endParaRPr lang="cs-CZ" sz="1400" dirty="0">
              <a:solidFill>
                <a:srgbClr val="0070C0"/>
              </a:solidFill>
            </a:endParaRPr>
          </a:p>
        </p:txBody>
      </p:sp>
      <p:pic>
        <p:nvPicPr>
          <p:cNvPr id="9" name="Obrázek 8" descr="foto - Vojíková Šárka - JE souhlas s publikací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362631"/>
            <a:ext cx="756390" cy="89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5" descr="foto - Brodský Vladimír - JE souhlas s publikací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2339" y="1700228"/>
            <a:ext cx="864095" cy="1224136"/>
          </a:xfrm>
          <a:prstGeom prst="rect">
            <a:avLst/>
          </a:prstGeom>
          <a:noFill/>
        </p:spPr>
      </p:pic>
      <p:pic>
        <p:nvPicPr>
          <p:cNvPr id="14" name="obrázek 7" descr="foto - Hromek Radek - JE souhlas s publikací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7956" y="3284984"/>
            <a:ext cx="936103" cy="1224136"/>
          </a:xfrm>
          <a:prstGeom prst="rect">
            <a:avLst/>
          </a:prstGeom>
          <a:noFill/>
        </p:spPr>
      </p:pic>
      <p:pic>
        <p:nvPicPr>
          <p:cNvPr id="16" name="obrázek 12" descr="foto - Hrubý Petr - JE souhlas s publikací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26317" y="3291689"/>
            <a:ext cx="910704" cy="1204652"/>
          </a:xfrm>
          <a:prstGeom prst="rect">
            <a:avLst/>
          </a:prstGeom>
          <a:noFill/>
        </p:spPr>
      </p:pic>
      <p:pic>
        <p:nvPicPr>
          <p:cNvPr id="19" name="obrázek 16" descr="foto - Petr Radomír - JE souhlas s publikací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7956" y="5013175"/>
            <a:ext cx="897780" cy="1193187"/>
          </a:xfrm>
          <a:prstGeom prst="rect">
            <a:avLst/>
          </a:prstGeom>
          <a:noFill/>
        </p:spPr>
      </p:pic>
      <p:pic>
        <p:nvPicPr>
          <p:cNvPr id="23" name="obrázek 18" descr="foto - Svoboda Karel - JE souhlas s publikací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1667" y="5027240"/>
            <a:ext cx="846228" cy="1210072"/>
          </a:xfrm>
          <a:prstGeom prst="rect">
            <a:avLst/>
          </a:prstGeom>
          <a:noFill/>
        </p:spPr>
      </p:pic>
      <p:pic>
        <p:nvPicPr>
          <p:cNvPr id="24" name="Picture 2" descr="foto - Truksa Michal - JE souhlas s publikací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05669" y="5013176"/>
            <a:ext cx="908558" cy="1224136"/>
          </a:xfrm>
          <a:prstGeom prst="rect">
            <a:avLst/>
          </a:prstGeom>
          <a:noFill/>
        </p:spPr>
      </p:pic>
      <p:sp>
        <p:nvSpPr>
          <p:cNvPr id="26" name="Obdélník 25"/>
          <p:cNvSpPr/>
          <p:nvPr/>
        </p:nvSpPr>
        <p:spPr>
          <a:xfrm>
            <a:off x="1187624" y="2996952"/>
            <a:ext cx="71811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Miroslav  </a:t>
            </a:r>
            <a:r>
              <a:rPr lang="cs-CZ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abák       </a:t>
            </a:r>
            <a:r>
              <a:rPr lang="cs-CZ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Vladimír Brodský</a:t>
            </a:r>
            <a:r>
              <a:rPr kumimoji="0" lang="cs-CZ" sz="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cs-CZ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Zdeněk Břečka</a:t>
            </a:r>
            <a:r>
              <a:rPr kumimoji="0" lang="cs-CZ" sz="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Jaroslava Černá      </a:t>
            </a:r>
            <a:r>
              <a:rPr lang="cs-CZ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Richard Havelka       Radim Hasil</a:t>
            </a:r>
            <a:endParaRPr lang="cs-CZ" sz="800" dirty="0"/>
          </a:p>
        </p:txBody>
      </p:sp>
      <p:sp>
        <p:nvSpPr>
          <p:cNvPr id="27" name="Obdélník 26"/>
          <p:cNvSpPr/>
          <p:nvPr/>
        </p:nvSpPr>
        <p:spPr>
          <a:xfrm>
            <a:off x="1115616" y="4581128"/>
            <a:ext cx="69432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Radek Hromek          Petr Hrubý</a:t>
            </a:r>
            <a:r>
              <a:rPr lang="cs-CZ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Marika Krömer          Martin Malý        Daniel Marek        Michal Niemczyk   Romana Peterková</a:t>
            </a:r>
            <a:endParaRPr lang="cs-CZ" sz="800" dirty="0"/>
          </a:p>
        </p:txBody>
      </p:sp>
      <p:sp>
        <p:nvSpPr>
          <p:cNvPr id="28" name="Obdélník 27"/>
          <p:cNvSpPr/>
          <p:nvPr/>
        </p:nvSpPr>
        <p:spPr>
          <a:xfrm>
            <a:off x="1115616" y="6237312"/>
            <a:ext cx="71091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Radomír Petr         Miroslav Slavata         Martin Soják</a:t>
            </a:r>
            <a:r>
              <a:rPr kumimoji="0" 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Karel Svoboda</a:t>
            </a:r>
            <a:r>
              <a:rPr lang="cs-CZ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Libor Šilhavý            </a:t>
            </a:r>
            <a:r>
              <a:rPr kumimoji="0" 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Michal Truksa</a:t>
            </a:r>
            <a:r>
              <a:rPr kumimoji="0" lang="cs-CZ" sz="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cs-CZ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Šárka Vojíková</a:t>
            </a: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" name="obrázek 1" descr="foto - Černá Jaroslava - JE souhlas s publikací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19203" y="1700228"/>
            <a:ext cx="8937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oto - Soják Martin - JE souhlas s publikací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21" y="5021579"/>
            <a:ext cx="915888" cy="12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1" descr="foto - Niemczyk Michal - JE souhlas s publikací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7379" y="3284984"/>
            <a:ext cx="87306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https://outlook.office.com/owa/service.svc/s/GetAttachmentThumbnail?id=AAMkAGNkMDgzNTdlLWM2NmUtNDY5MS04YmNjLWQ4MmU1NDg3NzQ5NwBGAAAAAAC4R%2BPn06CrSb0lkoHXYWxbBwBKCuVsp3vLQayVi6%2FDbv%2ByAAAAAAEMAABKCuVsp3vLQayVi6%2FDbv%2ByAAHDiqXHAAABEgAQAIKpBeLL%2F1hFuIqbnsNucAo%3D&amp;thumbnailType=2&amp;X-OWA-CANARY=h1yFWBlEZkGVf1tVa76OcjBSp4l5F9QYi1NF14dVZtNAijt4D7XY9V8VHLUbVVdsqvDmT4W9PC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2" name="AutoShape 4" descr="https://outlook.office.com/owa/service.svc/s/GetFileAttachment?id=AAMkAGNkMDgzNTdlLWM2NmUtNDY5MS04YmNjLWQ4MmU1NDg3NzQ5NwBGAAAAAAC4R%2BPn06CrSb0lkoHXYWxbBwBKCuVsp3vLQayVi6%2FDbv%2ByAAAAAAEMAABKCuVsp3vLQayVi6%2FDbv%2ByAAHDiqXHAAABEgAQAIKpBeLL%2F1hFuIqbnsNucAo%3D&amp;X-OWA-CANARY=h1yFWBlEZkGVf1tVa76OcjBSp4l5F9QYi1NF14dVZtNAijt4D7XY9V8VHLUbVVdsqvDmT4W9PC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" name="Picture 2" descr="foto - Truksa Michal - JE souhlas s publikací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2248482" y="1696042"/>
            <a:ext cx="916843" cy="1228322"/>
          </a:xfrm>
          <a:prstGeom prst="rect">
            <a:avLst/>
          </a:prstGeom>
          <a:noFill/>
        </p:spPr>
      </p:pic>
      <p:sp>
        <p:nvSpPr>
          <p:cNvPr id="6" name="AutoShape 2" descr="foto - Hasil Radim - JE souhlas s publikac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 descr="C:\Users\Lenka Bartakova\Documents\Materiály k tisku\Radim hasil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14227" y="1717964"/>
            <a:ext cx="905773" cy="121309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37942" y="3291689"/>
            <a:ext cx="893726" cy="12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ázek 36" descr="foto - Vojíková Šárka - JE souhlas s publikací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97" y="5016121"/>
            <a:ext cx="93610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Obrázek 3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70" y="1711068"/>
            <a:ext cx="9443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Obsah obrázku osoba&#10;&#10;Popis byl vytvořen automaticky">
            <a:extLst>
              <a:ext uri="{FF2B5EF4-FFF2-40B4-BE49-F238E27FC236}">
                <a16:creationId xmlns:a16="http://schemas.microsoft.com/office/drawing/2014/main" id="{88BC323E-155F-4F55-8F3F-6C60BAFF22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75" y="3277708"/>
            <a:ext cx="964948" cy="122413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A6407E8-E1DC-A41F-5219-7B8EEFFC1DE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74816" y="5021579"/>
            <a:ext cx="927230" cy="1215733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2BF79AD-A665-1222-7E4A-6113B671630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13003" y="5013175"/>
            <a:ext cx="924017" cy="11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3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01.01.2025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SOS ENERGIE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222004" y="177281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800" b="1" dirty="0">
                <a:solidFill>
                  <a:srgbClr val="0070C0"/>
                </a:solidFill>
              </a:rPr>
              <a:t>Děkuji za Váš čas</a:t>
            </a:r>
          </a:p>
          <a:p>
            <a:pPr algn="ctr"/>
            <a:r>
              <a:rPr lang="cs-CZ" sz="2800" b="1" dirty="0">
                <a:solidFill>
                  <a:srgbClr val="0070C0"/>
                </a:solidFill>
              </a:rPr>
              <a:t>a</a:t>
            </a:r>
          </a:p>
          <a:p>
            <a:pPr algn="ctr"/>
            <a:r>
              <a:rPr lang="cs-CZ" sz="2800" b="1" dirty="0">
                <a:solidFill>
                  <a:srgbClr val="0070C0"/>
                </a:solidFill>
              </a:rPr>
              <a:t>těšíme se na Vaše dotazy</a:t>
            </a:r>
          </a:p>
          <a:p>
            <a:pPr algn="ctr"/>
            <a:endParaRPr lang="cs-CZ" b="1" dirty="0">
              <a:solidFill>
                <a:srgbClr val="0070C0"/>
              </a:solidFill>
              <a:hlinkClick r:id="rId2"/>
            </a:endParaRPr>
          </a:p>
          <a:p>
            <a:pPr algn="ctr"/>
            <a:r>
              <a:rPr lang="cs-CZ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sarka.vojikova@innogy.cz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cs-CZ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sarka.vojikova@net4gas.cz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cs-CZ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sarka.vojikova.extern@</a:t>
            </a:r>
            <a:r>
              <a:rPr lang="cs-CZ" b="1" dirty="0">
                <a:solidFill>
                  <a:srgbClr val="0070C0"/>
                </a:solidFill>
              </a:rPr>
              <a:t>czgs.cz</a:t>
            </a:r>
          </a:p>
          <a:p>
            <a:pPr algn="ctr"/>
            <a:r>
              <a:rPr lang="cs-CZ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sarka.vojikova@sosenergie.eu</a:t>
            </a:r>
            <a:endParaRPr lang="cs-CZ" b="1" dirty="0">
              <a:solidFill>
                <a:srgbClr val="0070C0"/>
              </a:solidFill>
            </a:endParaRPr>
          </a:p>
          <a:p>
            <a:pPr algn="ctr"/>
            <a:endParaRPr lang="cs-CZ" b="1" dirty="0">
              <a:solidFill>
                <a:srgbClr val="006699"/>
              </a:solidFill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Přeji krásný den </a:t>
            </a:r>
          </a:p>
          <a:p>
            <a:pPr algn="ctr"/>
            <a:r>
              <a:rPr lang="cs-CZ" b="1" dirty="0">
                <a:solidFill>
                  <a:schemeClr val="bg1"/>
                </a:solidFill>
                <a:sym typeface="Wingdings" pitchFamily="2" charset="2"/>
              </a:rPr>
              <a:t>a šťastný rok  </a:t>
            </a:r>
            <a:r>
              <a:rPr lang="cs-CZ" b="1" dirty="0" err="1">
                <a:solidFill>
                  <a:schemeClr val="bg1"/>
                </a:solidFill>
                <a:sym typeface="Wingdings" pitchFamily="2" charset="2"/>
              </a:rPr>
              <a:t>šv</a:t>
            </a:r>
            <a:endParaRPr lang="cs-CZ" b="1" dirty="0">
              <a:solidFill>
                <a:schemeClr val="bg1"/>
              </a:solidFill>
              <a:sym typeface="Wingdings" pitchFamily="2" charset="2"/>
            </a:endParaRPr>
          </a:p>
        </p:txBody>
      </p:sp>
      <p:pic>
        <p:nvPicPr>
          <p:cNvPr id="11" name="Picture 2" descr="smiley cartoon : Emoticon with compu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941168"/>
            <a:ext cx="1600200" cy="914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82562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f6a6dc-c396-49f6-96f2-ee55ed22e261}" enabled="1" method="Standard" siteId="{d3f10f6d-4a4d-4cde-acb6-284a54d78b3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346</Words>
  <Application>Microsoft Office PowerPoint</Application>
  <PresentationFormat>Předvádění na obrazovce (4:3)</PresentationFormat>
  <Paragraphs>46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1_Motiv systému Office</vt:lpstr>
      <vt:lpstr>1_Vlastní návrh</vt:lpstr>
      <vt:lpstr>Motiv systému Office</vt:lpstr>
      <vt:lpstr>SOS ENERGIE energie,  která pomáhá zaměstnancům  energie , která pomáhá bývalým zaměstnancům</vt:lpstr>
      <vt:lpstr>Prezentace aplikace PowerPoint</vt:lpstr>
      <vt:lpstr>Prezentace aplikace PowerPoint</vt:lpstr>
      <vt:lpstr>Prezentace aplikace PowerPoint</vt:lpstr>
    </vt:vector>
  </TitlesOfParts>
  <Company>RWE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Kamberská Jana</dc:creator>
  <cp:lastModifiedBy>Vojíková Šárka</cp:lastModifiedBy>
  <cp:revision>78</cp:revision>
  <cp:lastPrinted>2019-01-17T06:11:41Z</cp:lastPrinted>
  <dcterms:created xsi:type="dcterms:W3CDTF">2014-08-22T10:09:28Z</dcterms:created>
  <dcterms:modified xsi:type="dcterms:W3CDTF">2025-02-09T11:21:06Z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f6a6dc-c396-49f6-96f2-ee55ed22e261_Enabled">
    <vt:lpwstr>true</vt:lpwstr>
  </property>
  <property fmtid="{D5CDD505-2E9C-101B-9397-08002B2CF9AE}" pid="3" name="MSIP_Label_11f6a6dc-c396-49f6-96f2-ee55ed22e261_SetDate">
    <vt:lpwstr>2023-03-21T09:51:37Z</vt:lpwstr>
  </property>
  <property fmtid="{D5CDD505-2E9C-101B-9397-08002B2CF9AE}" pid="4" name="MSIP_Label_11f6a6dc-c396-49f6-96f2-ee55ed22e261_Method">
    <vt:lpwstr>Standard</vt:lpwstr>
  </property>
  <property fmtid="{D5CDD505-2E9C-101B-9397-08002B2CF9AE}" pid="5" name="MSIP_Label_11f6a6dc-c396-49f6-96f2-ee55ed22e261_Name">
    <vt:lpwstr>Interní - bez označení</vt:lpwstr>
  </property>
  <property fmtid="{D5CDD505-2E9C-101B-9397-08002B2CF9AE}" pid="6" name="MSIP_Label_11f6a6dc-c396-49f6-96f2-ee55ed22e261_SiteId">
    <vt:lpwstr>d3f10f6d-4a4d-4cde-acb6-284a54d78b3a</vt:lpwstr>
  </property>
  <property fmtid="{D5CDD505-2E9C-101B-9397-08002B2CF9AE}" pid="7" name="MSIP_Label_11f6a6dc-c396-49f6-96f2-ee55ed22e261_ActionId">
    <vt:lpwstr>c8ad1091-c546-4e7b-9de4-f205cc538b8e</vt:lpwstr>
  </property>
  <property fmtid="{D5CDD505-2E9C-101B-9397-08002B2CF9AE}" pid="8" name="MSIP_Label_11f6a6dc-c396-49f6-96f2-ee55ed22e261_ContentBits">
    <vt:lpwstr>0</vt:lpwstr>
  </property>
</Properties>
</file>